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270" r:id="rId4"/>
    <p:sldId id="277" r:id="rId5"/>
    <p:sldId id="280" r:id="rId6"/>
    <p:sldId id="282" r:id="rId7"/>
    <p:sldId id="281" r:id="rId8"/>
    <p:sldId id="284" r:id="rId9"/>
    <p:sldId id="279" r:id="rId10"/>
    <p:sldId id="278" r:id="rId11"/>
    <p:sldId id="283" r:id="rId12"/>
    <p:sldId id="285" r:id="rId13"/>
    <p:sldId id="286" r:id="rId14"/>
    <p:sldId id="275" r:id="rId15"/>
  </p:sldIdLst>
  <p:sldSz cx="9144000" cy="6858000" type="screen4x3"/>
  <p:notesSz cx="6797675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019683"/>
    <a:srgbClr val="808080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1" autoAdjust="0"/>
  </p:normalViewPr>
  <p:slideViewPr>
    <p:cSldViewPr snapToGrid="0">
      <p:cViewPr varScale="1">
        <p:scale>
          <a:sx n="140" d="100"/>
          <a:sy n="140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142" y="-78"/>
      </p:cViewPr>
      <p:guideLst>
        <p:guide orient="horz" pos="314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821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E00AB47-3DE5-48E6-924B-094295E384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177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1863"/>
            <a:ext cx="498475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372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8372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AB116D8-76EB-4B08-A657-03B3F258B9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957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116D8-76EB-4B08-A657-03B3F258B9F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48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116D8-76EB-4B08-A657-03B3F258B9F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38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116D8-76EB-4B08-A657-03B3F258B9F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60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116D8-76EB-4B08-A657-03B3F258B9F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0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116D8-76EB-4B08-A657-03B3F258B9F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00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116D8-76EB-4B08-A657-03B3F258B9F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00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116D8-76EB-4B08-A657-03B3F258B9F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0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116D8-76EB-4B08-A657-03B3F258B9F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0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50" descr="PAI274000009 ret rert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r="5418" b="7109"/>
          <a:stretch>
            <a:fillRect/>
          </a:stretch>
        </p:blipFill>
        <p:spPr bwMode="auto">
          <a:xfrm>
            <a:off x="4964113" y="0"/>
            <a:ext cx="347821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DENIC-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547813"/>
            <a:ext cx="19018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65200" y="3021013"/>
            <a:ext cx="6165850" cy="1057275"/>
          </a:xfrm>
        </p:spPr>
        <p:txBody>
          <a:bodyPr anchor="t"/>
          <a:lstStyle>
            <a:lvl1pPr>
              <a:lnSpc>
                <a:spcPct val="110000"/>
              </a:lnSpc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4725" y="4343400"/>
            <a:ext cx="6153150" cy="1274763"/>
          </a:xfrm>
        </p:spPr>
        <p:txBody>
          <a:bodyPr/>
          <a:lstStyle>
            <a:lvl1pPr marL="0" indent="0">
              <a:defRPr sz="1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88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0265" y="6623050"/>
            <a:ext cx="836295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‹Nr.›</a:t>
            </a:fld>
            <a:r>
              <a:rPr lang="de-DE" sz="1200" dirty="0" smtClean="0"/>
              <a:t>				 © </a:t>
            </a:r>
            <a:r>
              <a:rPr lang="de-DE" dirty="0" smtClean="0"/>
              <a:t>DENIC 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85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463550"/>
            <a:ext cx="2106613" cy="5670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8" y="463550"/>
            <a:ext cx="6170612" cy="5670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0265" y="6623050"/>
            <a:ext cx="836295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‹Nr.›</a:t>
            </a:fld>
            <a:r>
              <a:rPr lang="de-DE" sz="1200" dirty="0" smtClean="0"/>
              <a:t>				 © </a:t>
            </a:r>
            <a:r>
              <a:rPr lang="de-DE" dirty="0" smtClean="0"/>
              <a:t>DENIC 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54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675" y="463550"/>
            <a:ext cx="7785100" cy="425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46088" y="1285875"/>
            <a:ext cx="8429625" cy="4848225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de-DE" noProof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0265" y="6623050"/>
            <a:ext cx="836295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‹Nr.›</a:t>
            </a:fld>
            <a:r>
              <a:rPr lang="de-DE" sz="1200" dirty="0" smtClean="0"/>
              <a:t>				 © </a:t>
            </a:r>
            <a:r>
              <a:rPr lang="de-DE" dirty="0" smtClean="0"/>
              <a:t>DENIC 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016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55EF-F2E9-40B8-AB5F-4BCCEFFE16A5}" type="slidenum">
              <a:rPr lang="de-DE"/>
              <a:pPr>
                <a:defRPr/>
              </a:pPr>
              <a:t>‹Nr.›</a:t>
            </a:fld>
            <a:r>
              <a:rPr lang="de-DE" sz="1200" dirty="0"/>
              <a:t>				© </a:t>
            </a:r>
            <a:r>
              <a:rPr lang="de-DE" dirty="0"/>
              <a:t>DENIC eG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8860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0B87-93EC-486B-9304-593E11B77D5B}" type="slidenum">
              <a:rPr lang="de-DE"/>
              <a:pPr>
                <a:defRPr/>
              </a:pPr>
              <a:t>‹Nr.›</a:t>
            </a:fld>
            <a:r>
              <a:rPr lang="de-DE" sz="1200" dirty="0"/>
              <a:t>		</a:t>
            </a:r>
            <a:r>
              <a:rPr lang="de-DE" sz="1200" dirty="0" smtClean="0"/>
              <a:t>		© </a:t>
            </a:r>
            <a:r>
              <a:rPr lang="de-DE" dirty="0" smtClean="0"/>
              <a:t>DENIC </a:t>
            </a:r>
            <a:r>
              <a:rPr lang="de-DE" dirty="0"/>
              <a:t>eG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4941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088" y="1285875"/>
            <a:ext cx="4138612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7100" y="1285875"/>
            <a:ext cx="4138613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0265" y="6623050"/>
            <a:ext cx="836295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‹Nr.›</a:t>
            </a:fld>
            <a:r>
              <a:rPr lang="de-DE" sz="1200" dirty="0" smtClean="0"/>
              <a:t>				 © </a:t>
            </a:r>
            <a:r>
              <a:rPr lang="de-DE" dirty="0" smtClean="0"/>
              <a:t>DENIC 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140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0265" y="6623050"/>
            <a:ext cx="836295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‹Nr.›</a:t>
            </a:fld>
            <a:r>
              <a:rPr lang="de-DE" sz="1200" dirty="0" smtClean="0"/>
              <a:t>				 © </a:t>
            </a:r>
            <a:r>
              <a:rPr lang="de-DE" dirty="0" smtClean="0"/>
              <a:t>DENIC 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16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0265" y="6623050"/>
            <a:ext cx="836295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‹Nr.›</a:t>
            </a:fld>
            <a:r>
              <a:rPr lang="de-DE" sz="1200" dirty="0" smtClean="0"/>
              <a:t>				 © </a:t>
            </a:r>
            <a:r>
              <a:rPr lang="de-DE" dirty="0" smtClean="0"/>
              <a:t>DENIC 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18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0265" y="6623050"/>
            <a:ext cx="836295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‹Nr.›</a:t>
            </a:fld>
            <a:r>
              <a:rPr lang="de-DE" sz="1200" dirty="0" smtClean="0"/>
              <a:t>				 © </a:t>
            </a:r>
            <a:r>
              <a:rPr lang="de-DE" dirty="0" smtClean="0"/>
              <a:t>DENIC 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72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0265" y="6623050"/>
            <a:ext cx="836295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‹Nr.›</a:t>
            </a:fld>
            <a:r>
              <a:rPr lang="de-DE" sz="1200" dirty="0" smtClean="0"/>
              <a:t>				 © </a:t>
            </a:r>
            <a:r>
              <a:rPr lang="de-DE" dirty="0" smtClean="0"/>
              <a:t>DENIC 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539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0265" y="6623050"/>
            <a:ext cx="836295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‹Nr.›</a:t>
            </a:fld>
            <a:r>
              <a:rPr lang="de-DE" sz="1200" dirty="0" smtClean="0"/>
              <a:t>				 © </a:t>
            </a:r>
            <a:r>
              <a:rPr lang="de-DE" dirty="0" smtClean="0"/>
              <a:t>DENIC 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79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569075"/>
            <a:ext cx="9144000" cy="28892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0" y="0"/>
            <a:ext cx="9144000" cy="94297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463550"/>
            <a:ext cx="77851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285875"/>
            <a:ext cx="84296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</a:t>
            </a:r>
            <a:br>
              <a:rPr lang="de-DE" smtClean="0"/>
            </a:br>
            <a:r>
              <a:rPr lang="de-DE" smtClean="0"/>
              <a:t>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  <a:p>
            <a:pPr lvl="4"/>
            <a:endParaRPr lang="de-DE" smtClean="0"/>
          </a:p>
          <a:p>
            <a:pPr lvl="4"/>
            <a:endParaRPr lang="de-DE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775" y="6605588"/>
            <a:ext cx="83629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9983B-D610-42E4-ABB6-42B246521346}" type="slidenum">
              <a:rPr lang="de-DE"/>
              <a:pPr>
                <a:defRPr/>
              </a:pPr>
              <a:t>‹Nr.›</a:t>
            </a:fld>
            <a:r>
              <a:rPr sz="1200"/>
              <a:t>      </a:t>
            </a:r>
            <a:r>
              <a:t>      _ </a:t>
            </a:r>
            <a:endParaRPr lang="de-DE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775" y="6605588"/>
            <a:ext cx="83629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BE9965-1D49-41B1-ABF5-26520CB67727}" type="slidenum">
              <a:rPr lang="de-DE"/>
              <a:pPr>
                <a:defRPr/>
              </a:pPr>
              <a:t>‹Nr.›</a:t>
            </a:fld>
            <a:r>
              <a:rPr lang="de-DE" sz="1200" dirty="0"/>
              <a:t>				© </a:t>
            </a:r>
            <a:r>
              <a:rPr lang="de-DE" dirty="0"/>
              <a:t>DENIC eG</a:t>
            </a:r>
            <a:endParaRPr lang="de-DE" sz="1400" dirty="0"/>
          </a:p>
        </p:txBody>
      </p:sp>
      <p:pic>
        <p:nvPicPr>
          <p:cNvPr id="1032" name="Picture 93" descr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68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9pPr>
    </p:titleStyle>
    <p:bodyStyle>
      <a:lvl1pPr marL="266700" indent="-2667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rgbClr val="019683"/>
        </a:buClr>
        <a:buSzPct val="80000"/>
        <a:buFont typeface="Symbol" pitchFamily="18" charset="2"/>
        <a:buChar char="·"/>
        <a:defRPr sz="2000">
          <a:solidFill>
            <a:srgbClr val="5F5F5F"/>
          </a:solidFill>
          <a:latin typeface="+mn-lt"/>
          <a:ea typeface="+mn-ea"/>
          <a:cs typeface="+mn-cs"/>
        </a:defRPr>
      </a:lvl1pPr>
      <a:lvl2pPr marL="746125" indent="-300038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rgbClr val="019683"/>
        </a:buClr>
        <a:buSzPct val="80000"/>
        <a:buFont typeface="Symbol" pitchFamily="18" charset="2"/>
        <a:buChar char="·"/>
        <a:defRPr>
          <a:solidFill>
            <a:srgbClr val="5F5F5F"/>
          </a:solidFill>
          <a:latin typeface="+mn-lt"/>
        </a:defRPr>
      </a:lvl2pPr>
      <a:lvl3pPr marL="1154113" indent="-2286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rgbClr val="019683"/>
        </a:buClr>
        <a:buSzPct val="80000"/>
        <a:buFont typeface="Symbol" pitchFamily="18" charset="2"/>
        <a:buChar char="·"/>
        <a:defRPr sz="1600">
          <a:solidFill>
            <a:srgbClr val="5F5F5F"/>
          </a:solidFill>
          <a:latin typeface="+mn-lt"/>
        </a:defRPr>
      </a:lvl3pPr>
      <a:lvl4pPr marL="1562100" indent="-2286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rgbClr val="019683"/>
        </a:buClr>
        <a:buSzPct val="80000"/>
        <a:buFont typeface="Symbol" pitchFamily="18" charset="2"/>
        <a:buChar char="·"/>
        <a:defRPr sz="1400">
          <a:solidFill>
            <a:srgbClr val="5F5F5F"/>
          </a:solidFill>
          <a:latin typeface="+mn-lt"/>
        </a:defRPr>
      </a:lvl4pPr>
      <a:lvl5pPr marL="1970088" indent="-2286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rgbClr val="019683"/>
        </a:buClr>
        <a:buSzPct val="80000"/>
        <a:buFont typeface="Symbol" pitchFamily="18" charset="2"/>
        <a:buChar char="·"/>
        <a:defRPr sz="1400">
          <a:solidFill>
            <a:srgbClr val="5F5F5F"/>
          </a:solidFill>
          <a:latin typeface="+mn-lt"/>
        </a:defRPr>
      </a:lvl5pPr>
      <a:lvl6pPr marL="2427288" indent="-2286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rgbClr val="019683"/>
        </a:buClr>
        <a:buSzPct val="80000"/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6pPr>
      <a:lvl7pPr marL="2884488" indent="-2286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rgbClr val="019683"/>
        </a:buClr>
        <a:buSzPct val="80000"/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7pPr>
      <a:lvl8pPr marL="3341688" indent="-2286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rgbClr val="019683"/>
        </a:buClr>
        <a:buSzPct val="80000"/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8pPr>
      <a:lvl9pPr marL="3798888" indent="-2286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rgbClr val="019683"/>
        </a:buClr>
        <a:buSzPct val="80000"/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5200" y="3021013"/>
            <a:ext cx="6165850" cy="1614487"/>
          </a:xfrm>
        </p:spPr>
        <p:txBody>
          <a:bodyPr/>
          <a:lstStyle/>
          <a:p>
            <a:r>
              <a:rPr lang="en-US" dirty="0" smtClean="0"/>
              <a:t>DNS &amp; IPv6 –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Westen</a:t>
            </a:r>
            <a:r>
              <a:rPr lang="en-US" dirty="0" smtClean="0"/>
              <a:t> </a:t>
            </a:r>
            <a:r>
              <a:rPr lang="en-US" dirty="0" err="1" smtClean="0"/>
              <a:t>nichts</a:t>
            </a:r>
            <a:r>
              <a:rPr lang="en-US" dirty="0" smtClean="0"/>
              <a:t> </a:t>
            </a:r>
            <a:r>
              <a:rPr lang="en-US" dirty="0" err="1" smtClean="0"/>
              <a:t>Neues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sz="2000" dirty="0" smtClean="0"/>
              <a:t>- </a:t>
            </a:r>
            <a:r>
              <a:rPr lang="en-US" sz="2000" dirty="0" err="1" smtClean="0"/>
              <a:t>Beobachtungen</a:t>
            </a:r>
            <a:r>
              <a:rPr lang="en-US" sz="2000" dirty="0" smtClean="0"/>
              <a:t> an </a:t>
            </a:r>
            <a:r>
              <a:rPr lang="en-US" sz="2000" dirty="0" err="1" smtClean="0"/>
              <a:t>einigen</a:t>
            </a:r>
            <a:r>
              <a:rPr lang="en-US" sz="2000" dirty="0" smtClean="0"/>
              <a:t> </a:t>
            </a:r>
            <a:r>
              <a:rPr lang="en-US" sz="2000" dirty="0" err="1" smtClean="0"/>
              <a:t>autoritativen</a:t>
            </a:r>
            <a:r>
              <a:rPr lang="en-US" sz="2000" dirty="0" smtClean="0"/>
              <a:t> </a:t>
            </a:r>
            <a:r>
              <a:rPr lang="en-US" sz="2000" dirty="0" err="1" smtClean="0"/>
              <a:t>Nameservern</a:t>
            </a:r>
            <a:r>
              <a:rPr lang="en-US" sz="2000" dirty="0" smtClean="0"/>
              <a:t> -</a:t>
            </a:r>
            <a:endParaRPr sz="20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968722" y="4635374"/>
            <a:ext cx="5078994" cy="15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8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6125" indent="-300038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>
                <a:solidFill>
                  <a:srgbClr val="5F5F5F"/>
                </a:solidFill>
                <a:latin typeface="+mn-lt"/>
              </a:defRPr>
            </a:lvl2pPr>
            <a:lvl3pPr marL="1154113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600">
                <a:solidFill>
                  <a:srgbClr val="5F5F5F"/>
                </a:solidFill>
                <a:latin typeface="+mn-lt"/>
              </a:defRPr>
            </a:lvl3pPr>
            <a:lvl4pPr marL="1562100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400">
                <a:solidFill>
                  <a:srgbClr val="5F5F5F"/>
                </a:solidFill>
                <a:latin typeface="+mn-lt"/>
              </a:defRPr>
            </a:lvl4pPr>
            <a:lvl5pPr marL="1970088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400">
                <a:solidFill>
                  <a:srgbClr val="5F5F5F"/>
                </a:solidFill>
                <a:latin typeface="+mn-lt"/>
              </a:defRPr>
            </a:lvl5pPr>
            <a:lvl6pPr marL="2427288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</a:defRPr>
            </a:lvl6pPr>
            <a:lvl7pPr marL="2884488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</a:defRPr>
            </a:lvl7pPr>
            <a:lvl8pPr marL="3341688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</a:defRPr>
            </a:lvl8pPr>
            <a:lvl9pPr marL="3798888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Aft>
                <a:spcPct val="40000"/>
              </a:spcAft>
              <a:buClr>
                <a:schemeClr val="accent1"/>
              </a:buClr>
              <a:buNone/>
            </a:pPr>
            <a:r>
              <a:rPr lang="en-US" sz="2000" dirty="0" smtClean="0">
                <a:latin typeface="Arial Narrow"/>
              </a:rPr>
              <a:t>Peter Koch, DENIC </a:t>
            </a:r>
            <a:r>
              <a:rPr lang="en-US" sz="2000" dirty="0" err="1" smtClean="0">
                <a:latin typeface="Arial Narrow"/>
              </a:rPr>
              <a:t>eG</a:t>
            </a:r>
            <a:r>
              <a:rPr lang="en-US" sz="2000" dirty="0" smtClean="0">
                <a:latin typeface="Arial Narrow"/>
              </a:rPr>
              <a:t>, Research</a:t>
            </a:r>
            <a:endParaRPr sz="2000" dirty="0">
              <a:latin typeface="Arial Narrow"/>
            </a:endParaRPr>
          </a:p>
          <a:p>
            <a:pPr>
              <a:lnSpc>
                <a:spcPct val="110000"/>
              </a:lnSpc>
              <a:spcAft>
                <a:spcPct val="40000"/>
              </a:spcAft>
              <a:buClr>
                <a:schemeClr val="accent1"/>
              </a:buClr>
              <a:buNone/>
            </a:pPr>
            <a:endParaRPr lang="en-US" sz="2000" dirty="0" smtClean="0">
              <a:latin typeface="Arial Narrow" pitchFamily="34" charset="0"/>
            </a:endParaRPr>
          </a:p>
          <a:p>
            <a:pPr>
              <a:lnSpc>
                <a:spcPct val="110000"/>
              </a:lnSpc>
              <a:spcAft>
                <a:spcPct val="40000"/>
              </a:spcAft>
              <a:buClr>
                <a:schemeClr val="accent1"/>
              </a:buClr>
              <a:buNone/>
            </a:pPr>
            <a:r>
              <a:rPr lang="en-US" sz="2000" dirty="0" smtClean="0">
                <a:latin typeface="Arial Narrow"/>
              </a:rPr>
              <a:t>IPv6-Kongress – Frankfurt, 2014-05-23</a:t>
            </a:r>
            <a:endParaRPr sz="2000" dirty="0">
              <a:latin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DNS-Anfragen f</a:t>
            </a:r>
            <a:r>
              <a:rPr lang="de-DE" dirty="0" smtClean="0"/>
              <a:t>ür </a:t>
            </a:r>
            <a:r>
              <a:rPr lang="de-DE" dirty="0" smtClean="0"/>
              <a:t>IPv6 [2014]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10</a:t>
            </a:fld>
            <a:r>
              <a:rPr lang="de-DE" sz="1200" smtClean="0"/>
              <a:t>				 © </a:t>
            </a:r>
            <a:r>
              <a:rPr lang="de-DE" smtClean="0"/>
              <a:t>DENIC eG</a:t>
            </a:r>
            <a:endParaRPr lang="de-DE" dirty="0"/>
          </a:p>
        </p:txBody>
      </p:sp>
      <p:pic>
        <p:nvPicPr>
          <p:cNvPr id="3" name="Bild 2" descr="dsc-DE-IPv6-2014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295376"/>
            <a:ext cx="85598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IPv6-Glue-Records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087" y="1369494"/>
            <a:ext cx="8137135" cy="2649150"/>
          </a:xfrm>
        </p:spPr>
        <p:txBody>
          <a:bodyPr/>
          <a:lstStyle/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smtClean="0">
                <a:latin typeface="Courier"/>
              </a:rPr>
              <a:t>AAAA</a:t>
            </a:r>
            <a:r>
              <a:rPr lang="en-US" sz="2000" dirty="0" smtClean="0">
                <a:latin typeface="Arial Narrow"/>
              </a:rPr>
              <a:t> (“Quad-A”)</a:t>
            </a: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err="1" smtClean="0">
                <a:latin typeface="Arial Narrow"/>
              </a:rPr>
              <a:t>Codierte</a:t>
            </a:r>
            <a:r>
              <a:rPr lang="en-US" sz="2000" dirty="0" smtClean="0">
                <a:latin typeface="Arial Narrow"/>
              </a:rPr>
              <a:t> </a:t>
            </a:r>
            <a:r>
              <a:rPr lang="en-US" sz="2000" dirty="0" err="1" smtClean="0">
                <a:latin typeface="Arial Narrow"/>
              </a:rPr>
              <a:t>Repräsentation</a:t>
            </a:r>
            <a:r>
              <a:rPr lang="en-US" sz="2000" dirty="0" smtClean="0">
                <a:latin typeface="Arial Narrow"/>
              </a:rPr>
              <a:t> 128 Bit</a:t>
            </a: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>
                <a:latin typeface="Courier"/>
              </a:rPr>
              <a:t>AAAA</a:t>
            </a:r>
            <a:r>
              <a:rPr lang="en-US" sz="1600" dirty="0"/>
              <a:t> </a:t>
            </a:r>
            <a:r>
              <a:rPr lang="en-US" sz="1600" dirty="0" smtClean="0"/>
              <a:t> in der </a:t>
            </a:r>
            <a:r>
              <a:rPr lang="en-US" sz="1600" i="1" dirty="0" smtClean="0"/>
              <a:t>additional section </a:t>
            </a:r>
            <a:r>
              <a:rPr lang="en-US" sz="1600" dirty="0" smtClean="0"/>
              <a:t>“</a:t>
            </a:r>
            <a:r>
              <a:rPr lang="en-US" sz="1600" dirty="0" err="1" smtClean="0"/>
              <a:t>kostet</a:t>
            </a:r>
            <a:r>
              <a:rPr lang="en-US" sz="1600" dirty="0" smtClean="0"/>
              <a:t>” 28 Bytes</a:t>
            </a: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smtClean="0">
                <a:latin typeface="Arial Narrow"/>
              </a:rPr>
              <a:t>80% der “</a:t>
            </a:r>
            <a:r>
              <a:rPr lang="en-US" sz="2000" dirty="0" err="1" smtClean="0">
                <a:latin typeface="Arial Narrow"/>
              </a:rPr>
              <a:t>m</a:t>
            </a:r>
            <a:r>
              <a:rPr lang="en-US" sz="2000" dirty="0" err="1" smtClean="0">
                <a:latin typeface="Arial Narrow"/>
              </a:rPr>
              <a:t>öglichen</a:t>
            </a:r>
            <a:r>
              <a:rPr lang="en-US" sz="2000" dirty="0" smtClean="0">
                <a:latin typeface="Arial Narrow"/>
              </a:rPr>
              <a:t>” Glue-RRs </a:t>
            </a:r>
            <a:r>
              <a:rPr lang="en-US" sz="2000" dirty="0" err="1" smtClean="0">
                <a:latin typeface="Arial Narrow"/>
              </a:rPr>
              <a:t>für</a:t>
            </a:r>
            <a:r>
              <a:rPr lang="en-US" sz="2000" dirty="0" smtClean="0">
                <a:latin typeface="Arial Narrow"/>
              </a:rPr>
              <a:t> DE </a:t>
            </a:r>
            <a:r>
              <a:rPr lang="en-US" sz="2000" dirty="0" err="1" smtClean="0">
                <a:latin typeface="Arial Narrow"/>
              </a:rPr>
              <a:t>eingetragen</a:t>
            </a:r>
            <a:endParaRPr lang="en-US" sz="2000" dirty="0" smtClean="0">
              <a:latin typeface="Arial Narrow"/>
            </a:endParaRP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endParaRPr lang="en-US" sz="2000" dirty="0" smtClean="0">
              <a:latin typeface="Arial Narrow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11</a:t>
            </a:fld>
            <a:r>
              <a:rPr lang="de-DE" sz="1200" dirty="0" smtClean="0"/>
              <a:t>				© </a:t>
            </a:r>
            <a:r>
              <a:rPr lang="de-DE" dirty="0" smtClean="0"/>
              <a:t>DENIC eG</a:t>
            </a:r>
            <a:endParaRPr lang="de-DE" sz="1400" dirty="0"/>
          </a:p>
        </p:txBody>
      </p:sp>
      <p:sp>
        <p:nvSpPr>
          <p:cNvPr id="4" name="Rechteck 3"/>
          <p:cNvSpPr/>
          <p:nvPr/>
        </p:nvSpPr>
        <p:spPr>
          <a:xfrm>
            <a:off x="535214" y="4508366"/>
            <a:ext cx="8436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dirty="0">
                <a:latin typeface="Courier"/>
              </a:rPr>
              <a:t>;; ADDITIONAL SECTION:</a:t>
            </a:r>
          </a:p>
          <a:p>
            <a:r>
              <a:rPr lang="tr-TR" sz="1800" dirty="0">
                <a:latin typeface="Courier"/>
              </a:rPr>
              <a:t>ns1.denic.de.  </a:t>
            </a:r>
            <a:r>
              <a:rPr lang="tr-TR" sz="1800" dirty="0" smtClean="0">
                <a:latin typeface="Courier"/>
              </a:rPr>
              <a:t>  </a:t>
            </a:r>
            <a:r>
              <a:rPr lang="tr-TR" sz="1800" dirty="0">
                <a:latin typeface="Courier"/>
              </a:rPr>
              <a:t>86400   IN      A       81.91.170.1</a:t>
            </a:r>
          </a:p>
          <a:p>
            <a:r>
              <a:rPr lang="tr-TR" sz="1800" dirty="0">
                <a:latin typeface="Courier"/>
              </a:rPr>
              <a:t>ns1.denic.de.   </a:t>
            </a:r>
            <a:r>
              <a:rPr lang="tr-TR" sz="1800" dirty="0" smtClean="0">
                <a:latin typeface="Courier"/>
              </a:rPr>
              <a:t> </a:t>
            </a:r>
            <a:r>
              <a:rPr lang="tr-TR" sz="1800" dirty="0">
                <a:latin typeface="Courier"/>
              </a:rPr>
              <a:t>86400   IN      AAAA    2a02:568:121:6:2::2</a:t>
            </a:r>
          </a:p>
          <a:p>
            <a:r>
              <a:rPr lang="tr-TR" sz="1800" dirty="0">
                <a:latin typeface="Courier"/>
              </a:rPr>
              <a:t>ns2.denic.de.   </a:t>
            </a:r>
            <a:r>
              <a:rPr lang="tr-TR" sz="1800" dirty="0" smtClean="0">
                <a:latin typeface="Courier"/>
              </a:rPr>
              <a:t> </a:t>
            </a:r>
            <a:r>
              <a:rPr lang="tr-TR" sz="1800" dirty="0">
                <a:latin typeface="Courier"/>
              </a:rPr>
              <a:t>86400   IN      A       193.171.255.36</a:t>
            </a:r>
          </a:p>
          <a:p>
            <a:r>
              <a:rPr lang="tr-TR" sz="1800" dirty="0">
                <a:latin typeface="Courier"/>
              </a:rPr>
              <a:t>ns3.denic.de.   </a:t>
            </a:r>
            <a:r>
              <a:rPr lang="tr-TR" sz="1800" dirty="0" smtClean="0">
                <a:latin typeface="Courier"/>
              </a:rPr>
              <a:t> </a:t>
            </a:r>
            <a:r>
              <a:rPr lang="tr-TR" sz="1800" dirty="0">
                <a:latin typeface="Courier"/>
              </a:rPr>
              <a:t>86400   IN      A       87.233.175.19</a:t>
            </a:r>
          </a:p>
        </p:txBody>
      </p:sp>
    </p:spTree>
    <p:extLst>
      <p:ext uri="{BB962C8B-B14F-4D97-AF65-F5344CB8AC3E}">
        <p14:creationId xmlns:p14="http://schemas.microsoft.com/office/powerpoint/2010/main" val="182112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PMTU/</a:t>
            </a:r>
            <a:r>
              <a:rPr lang="en-US" dirty="0" err="1" smtClean="0"/>
              <a:t>Fragmentierung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087" y="1369493"/>
            <a:ext cx="8137135" cy="5016793"/>
          </a:xfrm>
        </p:spPr>
        <p:txBody>
          <a:bodyPr/>
          <a:lstStyle/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smtClean="0">
                <a:latin typeface="Arial Narrow"/>
              </a:rPr>
              <a:t>IPv6-MTU: 1280 Bytes</a:t>
            </a: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 smtClean="0">
                <a:latin typeface="Arial Narrow"/>
              </a:rPr>
              <a:t>1220 Bytes DNS-Payload (RFC 3226)</a:t>
            </a: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smtClean="0">
                <a:latin typeface="Arial Narrow"/>
              </a:rPr>
              <a:t>Tunnel </a:t>
            </a:r>
            <a:r>
              <a:rPr lang="en-US" sz="2000" dirty="0" err="1" smtClean="0">
                <a:latin typeface="Arial Narrow"/>
              </a:rPr>
              <a:t>mit</a:t>
            </a:r>
            <a:r>
              <a:rPr lang="en-US" sz="2000" dirty="0" smtClean="0">
                <a:latin typeface="Arial Narrow"/>
              </a:rPr>
              <a:t> MTU 1240/1204</a:t>
            </a: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 smtClean="0">
                <a:latin typeface="Arial Narrow"/>
              </a:rPr>
              <a:t>ICMPv6 </a:t>
            </a:r>
            <a:r>
              <a:rPr lang="en-US" sz="1600" i="1" dirty="0" smtClean="0">
                <a:latin typeface="Arial Narrow"/>
              </a:rPr>
              <a:t>packet too big</a:t>
            </a:r>
            <a:endParaRPr lang="en-US" sz="1600" i="1" dirty="0" smtClean="0">
              <a:latin typeface="Arial Narrow"/>
            </a:endParaRP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err="1" smtClean="0">
                <a:latin typeface="Arial Narrow"/>
              </a:rPr>
              <a:t>Begrenzung</a:t>
            </a:r>
            <a:r>
              <a:rPr lang="en-US" sz="2000" dirty="0" smtClean="0">
                <a:latin typeface="Arial Narrow"/>
              </a:rPr>
              <a:t> der DNS-</a:t>
            </a:r>
            <a:r>
              <a:rPr lang="en-US" sz="2000" dirty="0" err="1" smtClean="0">
                <a:latin typeface="Arial Narrow"/>
              </a:rPr>
              <a:t>Antwortgröße</a:t>
            </a:r>
            <a:r>
              <a:rPr lang="en-US" sz="2000" dirty="0" smtClean="0">
                <a:latin typeface="Arial Narrow"/>
              </a:rPr>
              <a:t> </a:t>
            </a:r>
            <a:r>
              <a:rPr lang="en-US" sz="2000" dirty="0" err="1" smtClean="0">
                <a:latin typeface="Arial Narrow"/>
              </a:rPr>
              <a:t>im</a:t>
            </a:r>
            <a:r>
              <a:rPr lang="en-US" sz="2000" dirty="0" smtClean="0">
                <a:latin typeface="Arial Narrow"/>
              </a:rPr>
              <a:t> </a:t>
            </a:r>
            <a:r>
              <a:rPr lang="en-US" sz="2000" dirty="0" err="1" smtClean="0">
                <a:latin typeface="Arial Narrow"/>
              </a:rPr>
              <a:t>Nameserver</a:t>
            </a:r>
            <a:endParaRPr lang="en-US" sz="2000" dirty="0" smtClean="0">
              <a:latin typeface="Arial Narrow"/>
            </a:endParaRP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 err="1">
                <a:latin typeface="Arial Narrow"/>
              </a:rPr>
              <a:t>o</a:t>
            </a:r>
            <a:r>
              <a:rPr lang="en-US" sz="1600" dirty="0" err="1" smtClean="0">
                <a:latin typeface="Arial Narrow"/>
              </a:rPr>
              <a:t>der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über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Kontrolle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über</a:t>
            </a:r>
            <a:r>
              <a:rPr lang="en-US" sz="1600" dirty="0" smtClean="0">
                <a:latin typeface="Arial Narrow"/>
              </a:rPr>
              <a:t> die </a:t>
            </a:r>
            <a:r>
              <a:rPr lang="en-US" sz="1600" dirty="0" err="1" smtClean="0">
                <a:latin typeface="Arial Narrow"/>
              </a:rPr>
              <a:t>Daten</a:t>
            </a:r>
            <a:endParaRPr lang="en-US" sz="1600" dirty="0">
              <a:latin typeface="Arial Narrow"/>
            </a:endParaRP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smtClean="0">
                <a:latin typeface="Arial Narrow"/>
              </a:rPr>
              <a:t>… </a:t>
            </a:r>
            <a:r>
              <a:rPr lang="en-US" sz="2000" dirty="0" err="1" smtClean="0">
                <a:latin typeface="Arial Narrow"/>
              </a:rPr>
              <a:t>oder</a:t>
            </a:r>
            <a:r>
              <a:rPr lang="en-US" sz="2000" dirty="0" smtClean="0">
                <a:latin typeface="Arial Narrow"/>
              </a:rPr>
              <a:t> man </a:t>
            </a:r>
            <a:r>
              <a:rPr lang="en-US" sz="2000" dirty="0" err="1" smtClean="0">
                <a:latin typeface="Arial Narrow"/>
              </a:rPr>
              <a:t>gewöhnt</a:t>
            </a:r>
            <a:r>
              <a:rPr lang="en-US" sz="2000" dirty="0" smtClean="0">
                <a:latin typeface="Arial Narrow"/>
              </a:rPr>
              <a:t> </a:t>
            </a:r>
            <a:r>
              <a:rPr lang="en-US" sz="2000" dirty="0" err="1" smtClean="0">
                <a:latin typeface="Arial Narrow"/>
              </a:rPr>
              <a:t>sich</a:t>
            </a:r>
            <a:r>
              <a:rPr lang="en-US" sz="2000" dirty="0" smtClean="0">
                <a:latin typeface="Arial Narrow"/>
              </a:rPr>
              <a:t> </a:t>
            </a:r>
            <a:r>
              <a:rPr lang="en-US" sz="2000" dirty="0" err="1" smtClean="0">
                <a:latin typeface="Arial Narrow"/>
              </a:rPr>
              <a:t>rechtzeitig</a:t>
            </a:r>
            <a:r>
              <a:rPr lang="en-US" sz="2000" smtClean="0">
                <a:latin typeface="Arial Narrow"/>
              </a:rPr>
              <a:t> an DNS/TCP</a:t>
            </a:r>
            <a:endParaRPr lang="en-US" sz="2000" dirty="0" smtClean="0">
              <a:latin typeface="Arial Narrow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12</a:t>
            </a:fld>
            <a:r>
              <a:rPr lang="de-DE" sz="1200" dirty="0" smtClean="0"/>
              <a:t>				© </a:t>
            </a:r>
            <a:r>
              <a:rPr lang="de-DE" dirty="0" smtClean="0"/>
              <a:t>DENIC eG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94540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Ist</a:t>
            </a:r>
            <a:r>
              <a:rPr lang="en-US" dirty="0" smtClean="0"/>
              <a:t> IPv6 </a:t>
            </a:r>
            <a:r>
              <a:rPr lang="en-US" dirty="0" err="1" smtClean="0"/>
              <a:t>innovativ</a:t>
            </a:r>
            <a:r>
              <a:rPr lang="en-US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087" y="1369493"/>
            <a:ext cx="8137135" cy="5016793"/>
          </a:xfrm>
        </p:spPr>
        <p:txBody>
          <a:bodyPr/>
          <a:lstStyle/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smtClean="0">
                <a:latin typeface="Arial Narrow"/>
              </a:rPr>
              <a:t>… </a:t>
            </a:r>
            <a:r>
              <a:rPr lang="en-US" sz="2000" dirty="0" err="1" smtClean="0">
                <a:latin typeface="Arial Narrow"/>
              </a:rPr>
              <a:t>oder</a:t>
            </a:r>
            <a:r>
              <a:rPr lang="en-US" sz="2000" dirty="0" smtClean="0">
                <a:latin typeface="Arial Narrow"/>
              </a:rPr>
              <a:t> </a:t>
            </a:r>
            <a:r>
              <a:rPr lang="en-US" sz="2000" dirty="0" err="1" smtClean="0">
                <a:latin typeface="Arial Narrow"/>
              </a:rPr>
              <a:t>innovationsaffin</a:t>
            </a:r>
            <a:r>
              <a:rPr lang="en-US" sz="2000" dirty="0" smtClean="0">
                <a:latin typeface="Arial Narrow"/>
              </a:rPr>
              <a:t>?</a:t>
            </a: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i="1" dirty="0" smtClean="0">
                <a:latin typeface="Arial Narrow"/>
              </a:rPr>
              <a:t>Source Port Randomization</a:t>
            </a: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 err="1" smtClean="0">
                <a:latin typeface="Arial Narrow"/>
              </a:rPr>
              <a:t>Quellport</a:t>
            </a:r>
            <a:r>
              <a:rPr lang="en-US" sz="1600" dirty="0" smtClean="0">
                <a:latin typeface="Arial Narrow"/>
              </a:rPr>
              <a:t> 53 </a:t>
            </a:r>
            <a:r>
              <a:rPr lang="en-US" sz="1600" dirty="0" err="1" smtClean="0">
                <a:latin typeface="Arial Narrow"/>
              </a:rPr>
              <a:t>nahe</a:t>
            </a:r>
            <a:r>
              <a:rPr lang="en-US" sz="1600" dirty="0" smtClean="0">
                <a:latin typeface="Arial Narrow"/>
              </a:rPr>
              <a:t> Null</a:t>
            </a: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smtClean="0">
                <a:latin typeface="Arial Narrow"/>
              </a:rPr>
              <a:t>EDNS0</a:t>
            </a: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 smtClean="0">
                <a:latin typeface="Arial Narrow"/>
              </a:rPr>
              <a:t>60-80% der </a:t>
            </a:r>
            <a:r>
              <a:rPr lang="en-US" sz="1600" dirty="0" err="1" smtClean="0">
                <a:latin typeface="Arial Narrow"/>
              </a:rPr>
              <a:t>Anfragen</a:t>
            </a:r>
            <a:endParaRPr lang="en-US" sz="1600" dirty="0" smtClean="0">
              <a:latin typeface="Arial Narrow"/>
            </a:endParaRP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 smtClean="0">
                <a:latin typeface="Arial Narrow"/>
              </a:rPr>
              <a:t>&gt;80% der </a:t>
            </a:r>
            <a:r>
              <a:rPr lang="en-US" sz="1600" dirty="0" err="1" smtClean="0">
                <a:latin typeface="Arial Narrow"/>
              </a:rPr>
              <a:t>Anfrager</a:t>
            </a:r>
            <a:endParaRPr lang="en-US" sz="1600" dirty="0" smtClean="0">
              <a:latin typeface="Arial Narrow"/>
            </a:endParaRP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smtClean="0">
                <a:latin typeface="Arial Narrow"/>
              </a:rPr>
              <a:t>DNSSEC</a:t>
            </a: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 err="1" smtClean="0">
                <a:latin typeface="Arial Narrow"/>
              </a:rPr>
              <a:t>Derzeit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noch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unklar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wg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Wechselwirkung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mit</a:t>
            </a:r>
            <a:r>
              <a:rPr lang="en-US" sz="1600" dirty="0" smtClean="0">
                <a:latin typeface="Arial Narrow"/>
              </a:rPr>
              <a:t> IPv4</a:t>
            </a: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err="1" smtClean="0">
                <a:latin typeface="Arial Narrow"/>
              </a:rPr>
              <a:t>Offene</a:t>
            </a:r>
            <a:r>
              <a:rPr lang="en-US" sz="2000" dirty="0" smtClean="0">
                <a:latin typeface="Arial Narrow"/>
              </a:rPr>
              <a:t> Resolver</a:t>
            </a: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 err="1" smtClean="0">
                <a:latin typeface="Arial Narrow"/>
              </a:rPr>
              <a:t>Existieren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vermutlich</a:t>
            </a:r>
            <a:r>
              <a:rPr lang="en-US" sz="1600" dirty="0" smtClean="0">
                <a:latin typeface="Arial Narrow"/>
              </a:rPr>
              <a:t> (CPE), </a:t>
            </a:r>
            <a:r>
              <a:rPr lang="en-US" sz="1600" dirty="0" err="1" smtClean="0">
                <a:latin typeface="Arial Narrow"/>
              </a:rPr>
              <a:t>aber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schwer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zu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finden</a:t>
            </a:r>
            <a:r>
              <a:rPr lang="en-US" sz="1600" dirty="0" smtClean="0">
                <a:latin typeface="Arial Narrow"/>
              </a:rPr>
              <a:t> …</a:t>
            </a:r>
            <a:endParaRPr lang="en-US" sz="1600" dirty="0" smtClean="0">
              <a:latin typeface="Arial Narrow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13</a:t>
            </a:fld>
            <a:r>
              <a:rPr lang="de-DE" sz="1200" dirty="0" smtClean="0"/>
              <a:t>				© </a:t>
            </a:r>
            <a:r>
              <a:rPr lang="de-DE" dirty="0" smtClean="0"/>
              <a:t>DENIC eG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9188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7355" y="6623050"/>
            <a:ext cx="8362950" cy="234950"/>
          </a:xfrm>
        </p:spPr>
        <p:txBody>
          <a:bodyPr/>
          <a:lstStyle/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14</a:t>
            </a:fld>
            <a:r>
              <a:rPr lang="de-DE" sz="1200" dirty="0" smtClean="0"/>
              <a:t>				 © </a:t>
            </a:r>
            <a:r>
              <a:rPr lang="de-DE" dirty="0" smtClean="0"/>
              <a:t>DENIC eG</a:t>
            </a:r>
            <a:endParaRPr lang="de-D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5138" y="1285875"/>
            <a:ext cx="84296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28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6125" indent="-300038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2400">
                <a:solidFill>
                  <a:srgbClr val="5F5F5F"/>
                </a:solidFill>
                <a:latin typeface="+mn-lt"/>
              </a:defRPr>
            </a:lvl2pPr>
            <a:lvl3pPr marL="1154113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2000">
                <a:solidFill>
                  <a:srgbClr val="5F5F5F"/>
                </a:solidFill>
                <a:latin typeface="+mn-lt"/>
              </a:defRPr>
            </a:lvl3pPr>
            <a:lvl4pPr marL="1562100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800">
                <a:solidFill>
                  <a:srgbClr val="5F5F5F"/>
                </a:solidFill>
                <a:latin typeface="+mn-lt"/>
              </a:defRPr>
            </a:lvl4pPr>
            <a:lvl5pPr marL="1970088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800">
                <a:solidFill>
                  <a:srgbClr val="5F5F5F"/>
                </a:solidFill>
                <a:latin typeface="+mn-lt"/>
              </a:defRPr>
            </a:lvl5pPr>
            <a:lvl6pPr marL="2427288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</a:defRPr>
            </a:lvl6pPr>
            <a:lvl7pPr marL="2884488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</a:defRPr>
            </a:lvl7pPr>
            <a:lvl8pPr marL="3341688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</a:defRPr>
            </a:lvl8pPr>
            <a:lvl9pPr marL="3798888" indent="-2286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019683"/>
              </a:buClr>
              <a:buSzPct val="80000"/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de-DE" sz="4800" b="1" dirty="0" smtClean="0">
              <a:latin typeface="Arial Narrow" charset="0"/>
            </a:endParaRPr>
          </a:p>
          <a:p>
            <a:pPr algn="ctr">
              <a:buFont typeface="Symbol" charset="0"/>
              <a:buNone/>
            </a:pPr>
            <a:r>
              <a:rPr lang="de-DE" sz="4800" b="1" dirty="0" smtClean="0">
                <a:latin typeface="Arial Narrow" charset="0"/>
              </a:rPr>
              <a:t>Danke!</a:t>
            </a:r>
          </a:p>
          <a:p>
            <a:pPr algn="ctr"/>
            <a:endParaRPr lang="de-DE" sz="2400" b="1" dirty="0" smtClean="0">
              <a:latin typeface="Arial Narrow" charset="0"/>
            </a:endParaRPr>
          </a:p>
          <a:p>
            <a:pPr algn="ctr">
              <a:buFont typeface="Symbol" charset="0"/>
              <a:buNone/>
            </a:pPr>
            <a:r>
              <a:rPr lang="de-DE" sz="4800" b="1" dirty="0" smtClean="0">
                <a:latin typeface="Arial Narrow" charset="0"/>
              </a:rPr>
              <a:t>Fragen?</a:t>
            </a:r>
          </a:p>
          <a:p>
            <a:pPr algn="ctr">
              <a:buFont typeface="Symbol" charset="0"/>
              <a:buNone/>
            </a:pPr>
            <a:r>
              <a:rPr lang="de-DE" sz="3200" b="1" dirty="0" err="1" smtClean="0">
                <a:latin typeface="Courier" charset="0"/>
              </a:rPr>
              <a:t>koch@DENIC.DE</a:t>
            </a:r>
            <a:endParaRPr lang="de-DE" sz="3200" b="1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4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Die Geschichte der DENIC eG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4294" y="6623050"/>
            <a:ext cx="8362950" cy="234950"/>
          </a:xfrm>
        </p:spPr>
        <p:txBody>
          <a:bodyPr/>
          <a:lstStyle/>
          <a:p>
            <a:pPr>
              <a:defRPr/>
            </a:pPr>
            <a:fld id="{E42A55EF-F2E9-40B8-AB5F-4BCCEFFE16A5}" type="slidenum">
              <a:rPr lang="de-DE" smtClean="0"/>
              <a:pPr>
                <a:defRPr/>
              </a:pPr>
              <a:t>2</a:t>
            </a:fld>
            <a:r>
              <a:rPr lang="de-DE" sz="1200" dirty="0" smtClean="0"/>
              <a:t>				© </a:t>
            </a:r>
            <a:r>
              <a:rPr lang="de-DE" dirty="0" smtClean="0"/>
              <a:t>DENIC eG</a:t>
            </a:r>
            <a:endParaRPr lang="de-DE" sz="1400" dirty="0"/>
          </a:p>
        </p:txBody>
      </p:sp>
      <p:graphicFrame>
        <p:nvGraphicFramePr>
          <p:cNvPr id="6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01417"/>
              </p:ext>
            </p:extLst>
          </p:nvPr>
        </p:nvGraphicFramePr>
        <p:xfrm>
          <a:off x="651849" y="1190049"/>
          <a:ext cx="7224665" cy="5001246"/>
        </p:xfrm>
        <a:graphic>
          <a:graphicData uri="http://schemas.openxmlformats.org/drawingml/2006/table">
            <a:tbl>
              <a:tblPr/>
              <a:tblGrid>
                <a:gridCol w="1580715"/>
                <a:gridCol w="5643950"/>
              </a:tblGrid>
              <a:tr h="627991">
                <a:tc>
                  <a:txBody>
                    <a:bodyPr/>
                    <a:lstStyle/>
                    <a:p>
                      <a:pPr marL="366713" marR="0" lvl="0" indent="-366713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Nov 1986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Eintragung von .de als länderbezogene Top Level Domain für Deutschland in der IANA-Datenbank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27991">
                <a:tc>
                  <a:txBody>
                    <a:bodyPr/>
                    <a:lstStyle/>
                    <a:p>
                      <a:pPr marL="366713" marR="0" lvl="0" indent="-366713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Ende der </a:t>
                      </a:r>
                      <a:b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</a:br>
                      <a: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80er Jahre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Erster freiwilliger Nameserverdienst für .de - kurz </a:t>
                      </a:r>
                      <a:r>
                        <a:rPr kumimoji="0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DE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-</a:t>
                      </a:r>
                      <a:r>
                        <a:rPr kumimoji="0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NIC </a:t>
                      </a: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- </a:t>
                      </a:r>
                      <a:b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</a:b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an der Universität Dortmund.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96805">
                <a:tc>
                  <a:txBody>
                    <a:bodyPr/>
                    <a:lstStyle/>
                    <a:p>
                      <a:pPr marL="366713" marR="0" lvl="0" indent="-366713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Dez 1996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6713" marR="0" lvl="0" indent="-366713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Gründung von DENIC als Genossenschaft.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96805">
                <a:tc>
                  <a:txBody>
                    <a:bodyPr/>
                    <a:lstStyle/>
                    <a:p>
                      <a:pPr marL="366713" marR="0" lvl="0" indent="-366713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Okt 1999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6713" marR="0" lvl="0" indent="-366713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sz="1600"/>
                        <a:t>1 Million Domains unterhalb von .de registriert.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96805">
                <a:tc>
                  <a:txBody>
                    <a:bodyPr/>
                    <a:lstStyle/>
                    <a:p>
                      <a:pPr marL="366713" marR="0" lvl="0" indent="-366713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März 2004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6713" marR="0" lvl="0" indent="-366713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Erste IDN-Domain registriert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96805">
                <a:tc>
                  <a:txBody>
                    <a:bodyPr/>
                    <a:lstStyle/>
                    <a:p>
                      <a:pPr marL="366713" marR="0" lvl="0" indent="-366713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Jan 2006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6713" marR="0" lvl="0" indent="-366713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sz="1600"/>
                        <a:t>ENUM geht in die produktive Phase.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44596">
                <a:tc>
                  <a:txBody>
                    <a:bodyPr/>
                    <a:lstStyle/>
                    <a:p>
                      <a:pPr marL="366713" marR="0" lvl="0" indent="-366713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Okt 2009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Einführung ein- und zweistelliger sowie rein numerischer Domains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52866">
                <a:tc>
                  <a:txBody>
                    <a:bodyPr/>
                    <a:lstStyle/>
                    <a:p>
                      <a:pPr marL="366713" marR="0" lvl="0" indent="-366713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Nov 2010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8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Einführung von </a:t>
                      </a:r>
                      <a:r>
                        <a:rPr kumimoji="0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″ß</a:t>
                      </a: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″ als zulässiges Zeichen in Namen für .de-Domains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20194">
                <a:tc>
                  <a:txBody>
                    <a:bodyPr/>
                    <a:lstStyle/>
                    <a:p>
                      <a:pPr marL="366713" marR="0" lvl="0" indent="-366713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Mai 2011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8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sz="1600"/>
                        <a:t>Einführung von DNSSEC für .de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20194">
                <a:tc>
                  <a:txBody>
                    <a:bodyPr/>
                    <a:lstStyle/>
                    <a:p>
                      <a:pPr marL="366713" marR="0" lvl="0" indent="-366713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April 2012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8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.de-Domains </a:t>
                      </a:r>
                      <a:r>
                        <a:rPr kumimoji="0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überschreiten</a:t>
                      </a: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 die 15-Millionengrenze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20194">
                <a:tc>
                  <a:txBody>
                    <a:bodyPr/>
                    <a:lstStyle/>
                    <a:p>
                      <a:pPr marL="366713" marR="0" lvl="0" indent="-366713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ＭＳ Ｐゴシック"/>
                        </a:rPr>
                        <a:t>Dezember 2013</a:t>
                      </a:r>
                      <a:endParaRPr kumimoji="0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ea typeface="ＭＳ Ｐゴシック"/>
                      </a:endParaRP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8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Einführung der 30-tägigen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Redemption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Grace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Period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für .de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75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675" y="463550"/>
            <a:ext cx="7785100" cy="425450"/>
          </a:xfrm>
        </p:spPr>
        <p:txBody>
          <a:bodyPr/>
          <a:lstStyle/>
          <a:p>
            <a:r>
              <a:rPr lang="en-US" dirty="0" smtClean="0"/>
              <a:t>DENIC - </a:t>
            </a:r>
            <a:r>
              <a:rPr dirty="0" err="1" smtClean="0"/>
              <a:t>Nameservice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50677" y="6623050"/>
            <a:ext cx="8362950" cy="234950"/>
          </a:xfrm>
        </p:spPr>
        <p:txBody>
          <a:bodyPr/>
          <a:lstStyle/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3</a:t>
            </a:fld>
            <a:r>
              <a:rPr lang="de-DE" sz="1200" dirty="0" smtClean="0"/>
              <a:t>				© </a:t>
            </a:r>
            <a:r>
              <a:rPr lang="de-DE" dirty="0" smtClean="0"/>
              <a:t>DENIC eG</a:t>
            </a:r>
            <a:endParaRPr lang="de-DE" sz="1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5"/>
          <a:stretch/>
        </p:blipFill>
        <p:spPr>
          <a:xfrm>
            <a:off x="2299579" y="1318637"/>
            <a:ext cx="6618838" cy="501855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9874" y="1367355"/>
            <a:ext cx="4189286" cy="4897641"/>
          </a:xfrm>
        </p:spPr>
        <p:txBody>
          <a:bodyPr/>
          <a:lstStyle/>
          <a:p>
            <a:pPr marL="176400" indent="-176400">
              <a:spcBef>
                <a:spcPts val="720"/>
              </a:spcBef>
              <a:spcAft>
                <a:spcPts val="960"/>
              </a:spcAft>
            </a:pPr>
            <a:r>
              <a:rPr sz="2000"/>
              <a:t>&gt; 40.000 Nameserveranfragen pro Sekunde</a:t>
            </a:r>
            <a:endParaRPr lang="de-DE" sz="2000" dirty="0" smtClean="0"/>
          </a:p>
          <a:p>
            <a:pPr marL="176400" indent="-176400">
              <a:spcBef>
                <a:spcPts val="720"/>
              </a:spcBef>
              <a:spcAft>
                <a:spcPts val="960"/>
              </a:spcAft>
            </a:pPr>
            <a:r>
              <a:rPr sz="2000"/>
              <a:t>17 eigene Nameserverstandorte und</a:t>
            </a:r>
            <a:br>
              <a:rPr sz="2000"/>
            </a:br>
            <a:r>
              <a:rPr sz="2000"/>
              <a:t>35+ ergänzende Anycast-Standorte in der ganzen Welt</a:t>
            </a:r>
            <a:endParaRPr lang="de-DE" sz="2000" dirty="0"/>
          </a:p>
          <a:p>
            <a:pPr marL="0" indent="0">
              <a:spcBef>
                <a:spcPts val="720"/>
              </a:spcBef>
              <a:spcAft>
                <a:spcPts val="960"/>
              </a:spcAft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6244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Nameserver f</a:t>
            </a:r>
            <a:r>
              <a:rPr lang="de-DE" dirty="0" smtClean="0"/>
              <a:t>ür die TLD DE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4</a:t>
            </a:fld>
            <a:r>
              <a:rPr lang="de-DE" sz="1200" smtClean="0"/>
              <a:t>				 © </a:t>
            </a:r>
            <a:r>
              <a:rPr lang="de-DE" smtClean="0"/>
              <a:t>DENIC eG</a:t>
            </a:r>
            <a:endParaRPr lang="de-DE" dirty="0"/>
          </a:p>
        </p:txBody>
      </p:sp>
      <p:pic>
        <p:nvPicPr>
          <p:cNvPr id="7" name="Bild 6" descr="NS-RR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2" y="977879"/>
            <a:ext cx="8247556" cy="55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DNS-Anfragen </a:t>
            </a:r>
            <a:r>
              <a:rPr lang="de-DE" dirty="0" smtClean="0"/>
              <a:t>über </a:t>
            </a:r>
            <a:r>
              <a:rPr lang="de-DE" dirty="0" smtClean="0"/>
              <a:t>IPv6 [2013]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5</a:t>
            </a:fld>
            <a:r>
              <a:rPr lang="de-DE" sz="1200" smtClean="0"/>
              <a:t>				 © </a:t>
            </a:r>
            <a:r>
              <a:rPr lang="de-DE" smtClean="0"/>
              <a:t>DENIC eG</a:t>
            </a:r>
            <a:endParaRPr lang="de-DE" dirty="0"/>
          </a:p>
        </p:txBody>
      </p:sp>
      <p:pic>
        <p:nvPicPr>
          <p:cNvPr id="6" name="Bild 5" descr="dsc-DE-IPv6-Transport-2013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295376"/>
            <a:ext cx="85598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DNS-Anfragen </a:t>
            </a:r>
            <a:r>
              <a:rPr lang="de-DE" dirty="0" smtClean="0"/>
              <a:t>über </a:t>
            </a:r>
            <a:r>
              <a:rPr lang="de-DE" dirty="0" smtClean="0"/>
              <a:t>IPv6 [2014]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6</a:t>
            </a:fld>
            <a:r>
              <a:rPr lang="de-DE" sz="1200" smtClean="0"/>
              <a:t>				 © </a:t>
            </a:r>
            <a:r>
              <a:rPr lang="de-DE" smtClean="0"/>
              <a:t>DENIC eG</a:t>
            </a:r>
            <a:endParaRPr lang="de-DE" dirty="0"/>
          </a:p>
        </p:txBody>
      </p:sp>
      <p:pic>
        <p:nvPicPr>
          <p:cNvPr id="4" name="Bild 3" descr="dsc-DE-IPv6-Transport-2014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295376"/>
            <a:ext cx="85598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2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Darstellung</a:t>
            </a:r>
            <a:r>
              <a:rPr lang="en-US" dirty="0" smtClean="0"/>
              <a:t> von IPv6-Adressen </a:t>
            </a:r>
            <a:r>
              <a:rPr lang="en-US" dirty="0" err="1" smtClean="0"/>
              <a:t>im</a:t>
            </a:r>
            <a:r>
              <a:rPr lang="en-US" dirty="0" smtClean="0"/>
              <a:t> DNS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087" y="1369493"/>
            <a:ext cx="8137135" cy="4764607"/>
          </a:xfrm>
        </p:spPr>
        <p:txBody>
          <a:bodyPr/>
          <a:lstStyle/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smtClean="0">
                <a:latin typeface="Courier"/>
              </a:rPr>
              <a:t>AAAA</a:t>
            </a:r>
            <a:r>
              <a:rPr lang="en-US" sz="2000" dirty="0" smtClean="0">
                <a:latin typeface="Arial Narrow"/>
              </a:rPr>
              <a:t> (“Quad-A”)</a:t>
            </a: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err="1" smtClean="0">
                <a:latin typeface="Arial Narrow"/>
              </a:rPr>
              <a:t>Codierte</a:t>
            </a:r>
            <a:r>
              <a:rPr lang="en-US" sz="2000" dirty="0" smtClean="0">
                <a:latin typeface="Arial Narrow"/>
              </a:rPr>
              <a:t> </a:t>
            </a:r>
            <a:r>
              <a:rPr lang="en-US" sz="2000" dirty="0" err="1" smtClean="0">
                <a:latin typeface="Arial Narrow"/>
              </a:rPr>
              <a:t>Repräsentation</a:t>
            </a:r>
            <a:r>
              <a:rPr lang="en-US" sz="2000" dirty="0" smtClean="0">
                <a:latin typeface="Arial Narrow"/>
              </a:rPr>
              <a:t> 128 Bit</a:t>
            </a: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>
                <a:latin typeface="Courier"/>
              </a:rPr>
              <a:t>AAAA</a:t>
            </a:r>
            <a:r>
              <a:rPr lang="en-US" sz="1600" dirty="0"/>
              <a:t> </a:t>
            </a:r>
            <a:r>
              <a:rPr lang="en-US" sz="1600" dirty="0" smtClean="0"/>
              <a:t> in der </a:t>
            </a:r>
            <a:r>
              <a:rPr lang="en-US" sz="1600" i="1" dirty="0" smtClean="0"/>
              <a:t>additional section </a:t>
            </a:r>
            <a:r>
              <a:rPr lang="en-US" sz="1600" dirty="0" smtClean="0"/>
              <a:t>“</a:t>
            </a:r>
            <a:r>
              <a:rPr lang="en-US" sz="1600" dirty="0" err="1" smtClean="0"/>
              <a:t>kostet</a:t>
            </a:r>
            <a:r>
              <a:rPr lang="en-US" sz="1600" dirty="0" smtClean="0"/>
              <a:t>” 28 Bytes</a:t>
            </a: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err="1" smtClean="0">
                <a:latin typeface="Arial Narrow"/>
              </a:rPr>
              <a:t>T</a:t>
            </a:r>
            <a:r>
              <a:rPr lang="en-US" sz="2000" dirty="0" err="1" smtClean="0">
                <a:latin typeface="Arial Narrow"/>
              </a:rPr>
              <a:t>extrepr</a:t>
            </a:r>
            <a:r>
              <a:rPr lang="en-US" sz="2000" dirty="0" err="1" smtClean="0">
                <a:latin typeface="Arial Narrow"/>
              </a:rPr>
              <a:t>äsentation</a:t>
            </a:r>
            <a:r>
              <a:rPr lang="en-US" sz="2000" dirty="0" smtClean="0">
                <a:latin typeface="Arial Narrow"/>
              </a:rPr>
              <a:t> </a:t>
            </a:r>
            <a:r>
              <a:rPr lang="en-US" sz="2000" dirty="0" err="1" smtClean="0">
                <a:latin typeface="Arial Narrow"/>
              </a:rPr>
              <a:t>variabel</a:t>
            </a:r>
            <a:endParaRPr lang="en-US" sz="2000" dirty="0" smtClean="0">
              <a:latin typeface="Arial Narrow"/>
            </a:endParaRP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/>
              <a:t>RFC 4291 – “</a:t>
            </a:r>
            <a:r>
              <a:rPr lang="en-US" sz="1600" i="1" dirty="0"/>
              <a:t>IP Version 6 Addressing </a:t>
            </a:r>
            <a:r>
              <a:rPr lang="en-US" sz="1600" i="1" dirty="0" smtClean="0"/>
              <a:t>Architecture</a:t>
            </a:r>
            <a:r>
              <a:rPr lang="en-US" sz="1600" dirty="0" smtClean="0"/>
              <a:t>”</a:t>
            </a:r>
            <a:endParaRPr lang="en-US" sz="1600" dirty="0" smtClean="0">
              <a:latin typeface="Arial Narrow"/>
            </a:endParaRP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/>
              <a:t> RFC 5952 – “</a:t>
            </a:r>
            <a:r>
              <a:rPr lang="en-US" sz="1600" i="1" dirty="0"/>
              <a:t>A Recommendation for IPv6 Address Text </a:t>
            </a:r>
            <a:r>
              <a:rPr lang="en-US" sz="1600" i="1" dirty="0" smtClean="0"/>
              <a:t>Representation</a:t>
            </a:r>
            <a:r>
              <a:rPr lang="en-US" sz="1600" dirty="0" smtClean="0"/>
              <a:t>”</a:t>
            </a:r>
          </a:p>
          <a:p>
            <a:pPr marL="1063626" lvl="2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200" dirty="0" smtClean="0">
                <a:latin typeface="Arial Narrow"/>
              </a:rPr>
              <a:t>Cum </a:t>
            </a:r>
            <a:r>
              <a:rPr lang="en-US" sz="1200" dirty="0" err="1" smtClean="0">
                <a:latin typeface="Arial Narrow"/>
              </a:rPr>
              <a:t>grano</a:t>
            </a:r>
            <a:r>
              <a:rPr lang="en-US" sz="1200" dirty="0" smtClean="0">
                <a:latin typeface="Arial Narrow"/>
              </a:rPr>
              <a:t> </a:t>
            </a:r>
            <a:r>
              <a:rPr lang="en-US" sz="1200" dirty="0" err="1" smtClean="0">
                <a:latin typeface="Arial Narrow"/>
              </a:rPr>
              <a:t>salis</a:t>
            </a:r>
            <a:r>
              <a:rPr lang="en-US" sz="1200" dirty="0" smtClean="0">
                <a:latin typeface="Arial Narrow"/>
              </a:rPr>
              <a:t>, </a:t>
            </a:r>
            <a:r>
              <a:rPr lang="en-US" sz="1200" dirty="0" err="1" smtClean="0">
                <a:latin typeface="Arial Narrow"/>
              </a:rPr>
              <a:t>bitte</a:t>
            </a:r>
            <a:endParaRPr lang="en-US" sz="1200" dirty="0" smtClean="0">
              <a:latin typeface="Arial Narrow"/>
            </a:endParaRP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 err="1" smtClean="0">
                <a:latin typeface="Arial Narrow"/>
              </a:rPr>
              <a:t>Kein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Einfluss</a:t>
            </a:r>
            <a:r>
              <a:rPr lang="en-US" sz="1600" dirty="0" smtClean="0">
                <a:latin typeface="Arial Narrow"/>
              </a:rPr>
              <a:t> auf die </a:t>
            </a:r>
            <a:r>
              <a:rPr lang="en-US" sz="1600" dirty="0" err="1" smtClean="0">
                <a:latin typeface="Arial Narrow"/>
              </a:rPr>
              <a:t>Binärdarstellung</a:t>
            </a:r>
            <a:r>
              <a:rPr lang="en-US" sz="1600" dirty="0" smtClean="0">
                <a:latin typeface="Arial Narrow"/>
              </a:rPr>
              <a:t>!</a:t>
            </a:r>
            <a:endParaRPr lang="en-US" sz="1600" dirty="0" smtClean="0">
              <a:latin typeface="Arial Narrow"/>
            </a:endParaRP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endParaRPr lang="en-US" sz="1600" dirty="0" smtClean="0">
              <a:latin typeface="Arial Narrow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7</a:t>
            </a:fld>
            <a:r>
              <a:rPr lang="de-DE" sz="1200" dirty="0" smtClean="0"/>
              <a:t>				© </a:t>
            </a:r>
            <a:r>
              <a:rPr lang="de-DE" dirty="0" smtClean="0"/>
              <a:t>DENIC eG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0384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 von DNS-</a:t>
            </a:r>
            <a:r>
              <a:rPr lang="en-US" dirty="0" err="1" smtClean="0"/>
              <a:t>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087" y="1369493"/>
            <a:ext cx="8137135" cy="4764607"/>
          </a:xfrm>
        </p:spPr>
        <p:txBody>
          <a:bodyPr/>
          <a:lstStyle/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err="1" smtClean="0">
                <a:latin typeface="Arial Narrow"/>
              </a:rPr>
              <a:t>Teredo</a:t>
            </a:r>
            <a:r>
              <a:rPr lang="en-US" sz="2000" dirty="0" smtClean="0">
                <a:latin typeface="Arial Narrow"/>
              </a:rPr>
              <a:t> (2001:0::/32) </a:t>
            </a:r>
            <a:r>
              <a:rPr lang="en-US" sz="2000" dirty="0" err="1" smtClean="0">
                <a:latin typeface="Arial Narrow"/>
              </a:rPr>
              <a:t>unter</a:t>
            </a:r>
            <a:r>
              <a:rPr lang="en-US" sz="2000" dirty="0" smtClean="0">
                <a:latin typeface="Arial Narrow"/>
              </a:rPr>
              <a:t> 1%</a:t>
            </a: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smtClean="0">
                <a:latin typeface="Arial Narrow"/>
              </a:rPr>
              <a:t>6to4 (2002::/16) </a:t>
            </a:r>
            <a:r>
              <a:rPr lang="en-US" sz="2000" dirty="0" err="1" smtClean="0">
                <a:latin typeface="Arial Narrow"/>
              </a:rPr>
              <a:t>weit</a:t>
            </a:r>
            <a:r>
              <a:rPr lang="en-US" sz="2000" dirty="0" smtClean="0">
                <a:latin typeface="Arial Narrow"/>
              </a:rPr>
              <a:t> </a:t>
            </a:r>
            <a:r>
              <a:rPr lang="en-US" sz="2000" dirty="0" err="1" smtClean="0">
                <a:latin typeface="Arial Narrow"/>
              </a:rPr>
              <a:t>unter</a:t>
            </a:r>
            <a:r>
              <a:rPr lang="en-US" sz="2000" dirty="0" smtClean="0">
                <a:latin typeface="Arial Narrow"/>
              </a:rPr>
              <a:t> 1%</a:t>
            </a: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err="1" smtClean="0">
                <a:latin typeface="Arial Narrow"/>
              </a:rPr>
              <a:t>Dokumentationspr</a:t>
            </a:r>
            <a:r>
              <a:rPr lang="en-US" sz="2000" dirty="0" err="1" smtClean="0">
                <a:latin typeface="Arial Narrow"/>
              </a:rPr>
              <a:t>ä</a:t>
            </a:r>
            <a:r>
              <a:rPr lang="en-US" sz="2000" dirty="0" err="1" smtClean="0">
                <a:latin typeface="Arial Narrow"/>
              </a:rPr>
              <a:t>fix</a:t>
            </a:r>
            <a:r>
              <a:rPr lang="en-US" sz="2000" dirty="0" smtClean="0">
                <a:latin typeface="Arial Narrow"/>
              </a:rPr>
              <a:t> (2001:db8::/32) </a:t>
            </a:r>
            <a:r>
              <a:rPr lang="en-US" sz="2000" dirty="0" err="1" smtClean="0">
                <a:latin typeface="Arial Narrow"/>
              </a:rPr>
              <a:t>sporadisch</a:t>
            </a:r>
            <a:endParaRPr lang="en-US" sz="2000" dirty="0" smtClean="0">
              <a:latin typeface="Arial Narrow"/>
            </a:endParaRPr>
          </a:p>
          <a:p>
            <a:pPr marL="176213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dirty="0" smtClean="0">
                <a:latin typeface="Arial Narrow"/>
              </a:rPr>
              <a:t>CGA 0 – 5 %</a:t>
            </a: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1600" dirty="0" smtClean="0">
                <a:latin typeface="Arial Narrow"/>
              </a:rPr>
              <a:t>Resolver/Validator </a:t>
            </a:r>
            <a:r>
              <a:rPr lang="en-US" sz="1600" dirty="0" err="1" smtClean="0">
                <a:latin typeface="Arial Narrow"/>
              </a:rPr>
              <a:t>r</a:t>
            </a:r>
            <a:r>
              <a:rPr lang="en-US" sz="1600" dirty="0" err="1" smtClean="0">
                <a:latin typeface="Arial Narrow"/>
              </a:rPr>
              <a:t>ückt</a:t>
            </a:r>
            <a:r>
              <a:rPr lang="en-US" sz="1600" dirty="0" smtClean="0">
                <a:latin typeface="Arial Narrow"/>
              </a:rPr>
              <a:t> </a:t>
            </a:r>
            <a:r>
              <a:rPr lang="en-US" sz="1600" dirty="0" err="1" smtClean="0">
                <a:latin typeface="Arial Narrow"/>
              </a:rPr>
              <a:t>näher</a:t>
            </a:r>
            <a:r>
              <a:rPr lang="en-US" sz="1600" dirty="0" smtClean="0">
                <a:latin typeface="Arial Narrow"/>
              </a:rPr>
              <a:t> an den </a:t>
            </a:r>
            <a:r>
              <a:rPr lang="en-US" sz="1600" dirty="0" err="1" smtClean="0">
                <a:latin typeface="Arial Narrow"/>
              </a:rPr>
              <a:t>Endnutzer</a:t>
            </a:r>
            <a:endParaRPr lang="en-US" sz="1600" dirty="0" smtClean="0">
              <a:latin typeface="Arial Narrow"/>
            </a:endParaRPr>
          </a:p>
          <a:p>
            <a:pPr marL="655638" lvl="1" indent="-176213">
              <a:lnSpc>
                <a:spcPct val="110000"/>
              </a:lnSpc>
              <a:spcBef>
                <a:spcPts val="720"/>
              </a:spcBef>
              <a:spcAft>
                <a:spcPct val="40000"/>
              </a:spcAft>
              <a:buClr>
                <a:schemeClr val="accent1"/>
              </a:buClr>
              <a:buFont typeface="Verdana" pitchFamily="34" charset="0"/>
              <a:buChar char="•"/>
            </a:pPr>
            <a:endParaRPr lang="en-US" sz="1600" dirty="0" smtClean="0">
              <a:latin typeface="Arial Narrow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8</a:t>
            </a:fld>
            <a:r>
              <a:rPr lang="de-DE" sz="1200" dirty="0" smtClean="0"/>
              <a:t>				© </a:t>
            </a:r>
            <a:r>
              <a:rPr lang="de-DE" dirty="0" smtClean="0"/>
              <a:t>DENIC eG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2994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DNS-Anfragen f</a:t>
            </a:r>
            <a:r>
              <a:rPr lang="de-DE" dirty="0" smtClean="0"/>
              <a:t>ür </a:t>
            </a:r>
            <a:r>
              <a:rPr lang="de-DE" dirty="0" smtClean="0"/>
              <a:t>IPv6 [2013]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CC3AF11-54DB-496A-80EB-BC0EC3464F4B}" type="slidenum">
              <a:rPr lang="de-DE" smtClean="0"/>
              <a:pPr>
                <a:defRPr/>
              </a:pPr>
              <a:t>9</a:t>
            </a:fld>
            <a:r>
              <a:rPr lang="de-DE" sz="1200" smtClean="0"/>
              <a:t>				 © </a:t>
            </a:r>
            <a:r>
              <a:rPr lang="de-DE" smtClean="0"/>
              <a:t>DENIC eG</a:t>
            </a:r>
            <a:endParaRPr lang="de-DE" dirty="0"/>
          </a:p>
        </p:txBody>
      </p:sp>
      <p:pic>
        <p:nvPicPr>
          <p:cNvPr id="6" name="Bild 5" descr="dsc-DE-IPv6-2013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295376"/>
            <a:ext cx="85598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5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NIC PowerPoint Vorlage">
  <a:themeElements>
    <a:clrScheme name="">
      <a:dk1>
        <a:srgbClr val="4D4D4D"/>
      </a:dk1>
      <a:lt1>
        <a:srgbClr val="FFFFFF"/>
      </a:lt1>
      <a:dk2>
        <a:srgbClr val="FFFFFF"/>
      </a:dk2>
      <a:lt2>
        <a:srgbClr val="808080"/>
      </a:lt2>
      <a:accent1>
        <a:srgbClr val="048E77"/>
      </a:accent1>
      <a:accent2>
        <a:srgbClr val="DDDDDD"/>
      </a:accent2>
      <a:accent3>
        <a:srgbClr val="FFFFFF"/>
      </a:accent3>
      <a:accent4>
        <a:srgbClr val="404040"/>
      </a:accent4>
      <a:accent5>
        <a:srgbClr val="AAC6BD"/>
      </a:accent5>
      <a:accent6>
        <a:srgbClr val="C8C8C8"/>
      </a:accent6>
      <a:hlink>
        <a:srgbClr val="B2B2B2"/>
      </a:hlink>
      <a:folHlink>
        <a:srgbClr val="A50021"/>
      </a:folHlink>
    </a:clrScheme>
    <a:fontScheme name="~507147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~507147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07147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07147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07147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07147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07147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07147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DENIC PowerPoint Vorlage</Template>
  <TotalTime>0</TotalTime>
  <Words>540</Words>
  <Application>Microsoft Macintosh PowerPoint</Application>
  <PresentationFormat>Bildschirmpräsentation (4:3)</PresentationFormat>
  <Paragraphs>105</Paragraphs>
  <Slides>14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DENIC PowerPoint Vorlage</vt:lpstr>
      <vt:lpstr>DNS &amp; IPv6 – Im Westen nichts Neues  - Beobachtungen an einigen autoritativen Nameservern -</vt:lpstr>
      <vt:lpstr>Die Geschichte der DENIC eG</vt:lpstr>
      <vt:lpstr>DENIC - Nameservice</vt:lpstr>
      <vt:lpstr>Nameserver für die TLD DE</vt:lpstr>
      <vt:lpstr>DNS-Anfragen über IPv6 [2013]</vt:lpstr>
      <vt:lpstr>DNS-Anfragen über IPv6 [2014]</vt:lpstr>
      <vt:lpstr>Darstellung von IPv6-Adressen im DNS</vt:lpstr>
      <vt:lpstr>Quellen von DNS-Anfragen</vt:lpstr>
      <vt:lpstr>DNS-Anfragen für IPv6 [2013]</vt:lpstr>
      <vt:lpstr>DNS-Anfragen für IPv6 [2014]</vt:lpstr>
      <vt:lpstr>IPv6-Glue-Records</vt:lpstr>
      <vt:lpstr>PMTU/Fragmentierung</vt:lpstr>
      <vt:lpstr>Ist IPv6 innovativ?</vt:lpstr>
      <vt:lpstr>PowerPoint-Präsentation</vt:lpstr>
    </vt:vector>
  </TitlesOfParts>
  <Company>DENIC eG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&lt;Titel&gt;</dc:title>
  <dc:creator>Susanne Knauf-Hochvárt</dc:creator>
  <cp:lastModifiedBy>Peter Koch</cp:lastModifiedBy>
  <cp:revision>106</cp:revision>
  <cp:lastPrinted>2012-06-01T08:57:53Z</cp:lastPrinted>
  <dcterms:created xsi:type="dcterms:W3CDTF">2012-05-11T14:51:25Z</dcterms:created>
  <dcterms:modified xsi:type="dcterms:W3CDTF">2014-05-23T05:58:24Z</dcterms:modified>
</cp:coreProperties>
</file>